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Lst>
  <p:sldIdLst>
    <p:sldId id="256" r:id="rId2"/>
    <p:sldId id="257" r:id="rId3"/>
    <p:sldId id="266" r:id="rId4"/>
    <p:sldId id="271" r:id="rId5"/>
    <p:sldId id="269" r:id="rId6"/>
    <p:sldId id="264" r:id="rId7"/>
    <p:sldId id="272" r:id="rId8"/>
    <p:sldId id="267" r:id="rId9"/>
    <p:sldId id="268" r:id="rId10"/>
    <p:sldId id="270" r:id="rId11"/>
    <p:sldId id="273"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99"/>
    <a:srgbClr val="CC0099"/>
    <a:srgbClr val="33CC33"/>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28" autoAdjust="0"/>
  </p:normalViewPr>
  <p:slideViewPr>
    <p:cSldViewPr>
      <p:cViewPr varScale="1">
        <p:scale>
          <a:sx n="74" d="100"/>
          <a:sy n="74" d="100"/>
        </p:scale>
        <p:origin x="-87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pPr>
              <a:defRPr/>
            </a:pPr>
            <a:endParaRPr lang="en-US"/>
          </a:p>
        </p:txBody>
      </p:sp>
      <p:sp>
        <p:nvSpPr>
          <p:cNvPr id="17" name="Footer Placeholder 16"/>
          <p:cNvSpPr>
            <a:spLocks noGrp="1"/>
          </p:cNvSpPr>
          <p:nvPr>
            <p:ph type="ftr" sz="quarter" idx="11"/>
          </p:nvPr>
        </p:nvSpPr>
        <p:spPr/>
        <p:txBody>
          <a:bodyPr/>
          <a:lstStyle>
            <a:extLst/>
          </a:lstStyle>
          <a:p>
            <a:pPr>
              <a:defRPr/>
            </a:pPr>
            <a:endParaRPr lang="en-US"/>
          </a:p>
        </p:txBody>
      </p:sp>
      <p:sp>
        <p:nvSpPr>
          <p:cNvPr id="29" name="Slide Number Placeholder 28"/>
          <p:cNvSpPr>
            <a:spLocks noGrp="1"/>
          </p:cNvSpPr>
          <p:nvPr>
            <p:ph type="sldNum" sz="quarter" idx="12"/>
          </p:nvPr>
        </p:nvSpPr>
        <p:spPr/>
        <p:txBody>
          <a:bodyPr/>
          <a:lstStyle>
            <a:extLst/>
          </a:lstStyle>
          <a:p>
            <a:pPr>
              <a:defRPr/>
            </a:pPr>
            <a:fld id="{56C1777E-AAEA-4B6B-84F8-645922D787D4}" type="slidenum">
              <a:rPr lang="en-US" smtClean="0"/>
              <a:pPr>
                <a:defRPr/>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AB1656AA-71B5-46B1-BBA1-02A08A47894A}"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3D59030-CFC8-4507-B1E0-A942AD049176}"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28D7430-4829-4F9C-AF12-DA121924E438}"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6609603-4FCB-4ED4-BE18-4DF56A348870}" type="slidenum">
              <a:rPr lang="en-US" smtClean="0"/>
              <a:pPr>
                <a:defRPr/>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2F55D140-1530-477A-9103-9F8230B5751B}"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A8E36EFC-5242-4CC5-8C8E-D7ABF05553EE}" type="slidenum">
              <a:rPr lang="en-US" smtClean="0"/>
              <a:pPr>
                <a:defRPr/>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ED244021-9AA4-4FD1-BF47-FBDD0688B59A}"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766473E3-BAA7-403C-9DC5-EC2874A11700}"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3538B4E8-BC42-4496-8511-D0B797FC25B1}"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pPr>
              <a:defRPr/>
            </a:pPr>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pPr>
              <a:defRPr/>
            </a:pPr>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pPr>
              <a:defRPr/>
            </a:pPr>
            <a:fld id="{61C96321-7830-42A5-921B-618A8003EF6E}"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1A11E9DE-5FDA-4988-8281-2B707A6F5816}"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Documents%20and%20Settings\fprather\Desktop\Intel\Prather_Fran_Intel\unit_plan\03%20The%20Times%20They%20Are%20A-Changin.wa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hyperlink" Target="http://susdintelessentials12.wikispaces.com/Fran+Prather"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eaLnBrk="1" hangingPunct="1"/>
            <a:r>
              <a:rPr lang="en-US" sz="4800" dirty="0" smtClean="0"/>
              <a:t>Days of Rage</a:t>
            </a:r>
          </a:p>
        </p:txBody>
      </p:sp>
      <p:sp>
        <p:nvSpPr>
          <p:cNvPr id="4" name="Subtitle 3"/>
          <p:cNvSpPr>
            <a:spLocks noGrp="1"/>
          </p:cNvSpPr>
          <p:nvPr>
            <p:ph type="subTitle" idx="1"/>
          </p:nvPr>
        </p:nvSpPr>
        <p:spPr>
          <a:xfrm>
            <a:off x="990600" y="2057400"/>
            <a:ext cx="7772400" cy="1508760"/>
          </a:xfrm>
        </p:spPr>
        <p:txBody>
          <a:bodyPr/>
          <a:lstStyle/>
          <a:p>
            <a:r>
              <a:rPr lang="en-US" dirty="0" smtClean="0"/>
              <a:t>Fran Prather</a:t>
            </a:r>
          </a:p>
          <a:p>
            <a:r>
              <a:rPr lang="en-US" dirty="0" smtClean="0"/>
              <a:t>Unit  Portfolio Presentation</a:t>
            </a:r>
            <a:endParaRPr lang="en-US" dirty="0"/>
          </a:p>
        </p:txBody>
      </p:sp>
      <p:pic>
        <p:nvPicPr>
          <p:cNvPr id="5" name="Picture 4" descr="Detroit riots.jpg"/>
          <p:cNvPicPr>
            <a:picLocks noChangeAspect="1"/>
          </p:cNvPicPr>
          <p:nvPr/>
        </p:nvPicPr>
        <p:blipFill>
          <a:blip r:embed="rId2" cstate="print"/>
          <a:stretch>
            <a:fillRect/>
          </a:stretch>
        </p:blipFill>
        <p:spPr>
          <a:xfrm>
            <a:off x="4572000" y="533400"/>
            <a:ext cx="4038600" cy="2252663"/>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098"/>
                                        </p:tgtEl>
                                        <p:attrNameLst>
                                          <p:attrName>ppt_x</p:attrName>
                                          <p:attrName>ppt_y</p:attrName>
                                        </p:attrNameLst>
                                      </p:cBhvr>
                                    </p:animMotion>
                                    <p:animRot by="1500000">
                                      <p:cBhvr>
                                        <p:cTn id="7" dur="125" fill="hold">
                                          <p:stCondLst>
                                            <p:cond delay="0"/>
                                          </p:stCondLst>
                                        </p:cTn>
                                        <p:tgtEl>
                                          <p:spTgt spid="4098"/>
                                        </p:tgtEl>
                                        <p:attrNameLst>
                                          <p:attrName>r</p:attrName>
                                        </p:attrNameLst>
                                      </p:cBhvr>
                                    </p:animRot>
                                    <p:animRot by="-1500000">
                                      <p:cBhvr>
                                        <p:cTn id="8" dur="125" fill="hold">
                                          <p:stCondLst>
                                            <p:cond delay="125"/>
                                          </p:stCondLst>
                                        </p:cTn>
                                        <p:tgtEl>
                                          <p:spTgt spid="4098"/>
                                        </p:tgtEl>
                                        <p:attrNameLst>
                                          <p:attrName>r</p:attrName>
                                        </p:attrNameLst>
                                      </p:cBhvr>
                                    </p:animRot>
                                    <p:animRot by="-1500000">
                                      <p:cBhvr>
                                        <p:cTn id="9" dur="125" fill="hold">
                                          <p:stCondLst>
                                            <p:cond delay="250"/>
                                          </p:stCondLst>
                                        </p:cTn>
                                        <p:tgtEl>
                                          <p:spTgt spid="4098"/>
                                        </p:tgtEl>
                                        <p:attrNameLst>
                                          <p:attrName>r</p:attrName>
                                        </p:attrNameLst>
                                      </p:cBhvr>
                                    </p:animRot>
                                    <p:animRot by="1500000">
                                      <p:cBhvr>
                                        <p:cTn id="10" dur="125" fill="hold">
                                          <p:stCondLst>
                                            <p:cond delay="375"/>
                                          </p:stCondLst>
                                        </p:cTn>
                                        <p:tgtEl>
                                          <p:spTgt spid="409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Request for Feedback</a:t>
            </a:r>
          </a:p>
        </p:txBody>
      </p:sp>
      <p:sp>
        <p:nvSpPr>
          <p:cNvPr id="10243" name="Rectangle 3"/>
          <p:cNvSpPr>
            <a:spLocks noGrp="1" noChangeArrowheads="1"/>
          </p:cNvSpPr>
          <p:nvPr>
            <p:ph idx="1"/>
          </p:nvPr>
        </p:nvSpPr>
        <p:spPr/>
        <p:txBody>
          <a:bodyPr/>
          <a:lstStyle/>
          <a:p>
            <a:pPr eaLnBrk="1" hangingPunct="1"/>
            <a:r>
              <a:rPr lang="en-US" dirty="0" smtClean="0"/>
              <a:t>How do I fit in a component where students can write about or do something related to perceived injustice in their lives or in society today? How do they think they would react—violently or nonviolently? Why? What type of activity would fit?</a:t>
            </a:r>
          </a:p>
          <a:p>
            <a:pPr eaLnBrk="1" hangingPunct="1">
              <a:buNone/>
            </a:pP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lstStyle/>
          <a:p>
            <a:r>
              <a:rPr lang="en-US" dirty="0" smtClean="0"/>
              <a:t>Slide one picture: Detroit riot </a:t>
            </a:r>
          </a:p>
          <a:p>
            <a:pPr lvl="1"/>
            <a:r>
              <a:rPr lang="en-US" dirty="0" smtClean="0"/>
              <a:t>http://cache.eb.com/eb/image?id=71289&amp;rendTypeId=4</a:t>
            </a:r>
          </a:p>
          <a:p>
            <a:r>
              <a:rPr lang="en-US" dirty="0" smtClean="0"/>
              <a:t>Unit Summary slide: </a:t>
            </a:r>
          </a:p>
          <a:p>
            <a:pPr lvl="1"/>
            <a:r>
              <a:rPr lang="en-US" dirty="0" smtClean="0"/>
              <a:t>“The Times they are a </a:t>
            </a:r>
            <a:r>
              <a:rPr lang="en-US" dirty="0" err="1" smtClean="0"/>
              <a:t>changein</a:t>
            </a:r>
            <a:r>
              <a:rPr lang="en-US" dirty="0" smtClean="0"/>
              <a:t>’” by Bob Dylan</a:t>
            </a:r>
          </a:p>
          <a:p>
            <a:pPr lvl="1">
              <a:buNone/>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eaLnBrk="1" hangingPunct="1"/>
            <a:r>
              <a:rPr lang="en-US" smtClean="0"/>
              <a:t>Unit Summary</a:t>
            </a:r>
            <a:endParaRPr lang="en-US" sz="4000" smtClean="0"/>
          </a:p>
        </p:txBody>
      </p:sp>
      <p:sp>
        <p:nvSpPr>
          <p:cNvPr id="5125" name="Rectangle 15"/>
          <p:cNvSpPr>
            <a:spLocks noGrp="1" noChangeArrowheads="1"/>
          </p:cNvSpPr>
          <p:nvPr>
            <p:ph idx="1"/>
          </p:nvPr>
        </p:nvSpPr>
        <p:spPr>
          <a:xfrm>
            <a:off x="1600200" y="1447800"/>
            <a:ext cx="7162800" cy="4530725"/>
          </a:xfrm>
          <a:noFill/>
        </p:spPr>
        <p:txBody>
          <a:bodyPr>
            <a:normAutofit lnSpcReduction="10000"/>
          </a:bodyPr>
          <a:lstStyle/>
          <a:p>
            <a:pPr marL="0" indent="0" eaLnBrk="1" hangingPunct="1">
              <a:lnSpc>
                <a:spcPct val="90000"/>
              </a:lnSpc>
              <a:buFontTx/>
              <a:buNone/>
            </a:pPr>
            <a:r>
              <a:rPr lang="en-US" sz="2800" dirty="0" smtClean="0"/>
              <a:t>The 1960s began with so much hope . . . and now “the times, they are a </a:t>
            </a:r>
            <a:r>
              <a:rPr lang="en-US" sz="2800" dirty="0" err="1" smtClean="0"/>
              <a:t>changein</a:t>
            </a:r>
            <a:r>
              <a:rPr lang="en-US" sz="2800" dirty="0" smtClean="0"/>
              <a:t>’ ”: riots and protests rule the day.  You and your teammates are historians who will research a specific event that took place during this tumultuous time in the 1960s. You will identify the causes of the event, what happened during the event, how the event affected America at the time, and what the lasting effects have been on American society. You will create a “digital story documentary” using music, pictures, and words to present your event to the class.</a:t>
            </a:r>
          </a:p>
        </p:txBody>
      </p:sp>
      <p:sp>
        <p:nvSpPr>
          <p:cNvPr id="5123" name="Rectangle 5"/>
          <p:cNvSpPr>
            <a:spLocks noChangeArrowheads="1"/>
          </p:cNvSpPr>
          <p:nvPr/>
        </p:nvSpPr>
        <p:spPr bwMode="auto">
          <a:xfrm>
            <a:off x="3746500" y="1219200"/>
            <a:ext cx="2801938" cy="4876800"/>
          </a:xfrm>
          <a:prstGeom prst="rect">
            <a:avLst/>
          </a:prstGeom>
          <a:noFill/>
          <a:ln w="9525">
            <a:noFill/>
            <a:miter lim="800000"/>
            <a:headEnd/>
            <a:tailEnd/>
          </a:ln>
        </p:spPr>
        <p:txBody>
          <a:bodyPr/>
          <a:lstStyle/>
          <a:p>
            <a:pPr marL="342900" indent="-342900" algn="ctr">
              <a:spcBef>
                <a:spcPct val="20000"/>
              </a:spcBef>
            </a:pPr>
            <a:endParaRPr lang="en-US" sz="2000">
              <a:solidFill>
                <a:schemeClr val="tx2"/>
              </a:solidFill>
              <a:latin typeface="Garamond" pitchFamily="18" charset="0"/>
            </a:endParaRPr>
          </a:p>
        </p:txBody>
      </p:sp>
      <p:sp>
        <p:nvSpPr>
          <p:cNvPr id="5124" name="Rectangle 9"/>
          <p:cNvSpPr>
            <a:spLocks noChangeArrowheads="1"/>
          </p:cNvSpPr>
          <p:nvPr/>
        </p:nvSpPr>
        <p:spPr bwMode="auto">
          <a:xfrm>
            <a:off x="6565900" y="1219200"/>
            <a:ext cx="2667000" cy="4876800"/>
          </a:xfrm>
          <a:prstGeom prst="rect">
            <a:avLst/>
          </a:prstGeom>
          <a:noFill/>
          <a:ln w="9525">
            <a:noFill/>
            <a:miter lim="800000"/>
            <a:headEnd/>
            <a:tailEnd/>
          </a:ln>
        </p:spPr>
        <p:txBody>
          <a:bodyPr/>
          <a:lstStyle/>
          <a:p>
            <a:pPr marL="342900" indent="-342900" algn="ctr">
              <a:spcBef>
                <a:spcPct val="20000"/>
              </a:spcBef>
            </a:pPr>
            <a:endParaRPr lang="en-US" sz="2000" b="1">
              <a:solidFill>
                <a:schemeClr val="tx2"/>
              </a:solidFill>
              <a:latin typeface="Garamond" pitchFamily="18" charset="0"/>
            </a:endParaRPr>
          </a:p>
        </p:txBody>
      </p:sp>
      <p:pic>
        <p:nvPicPr>
          <p:cNvPr id="6" name="03 The Times They Are A-Changin.wav">
            <a:hlinkClick r:id="" action="ppaction://media"/>
          </p:cNvPr>
          <p:cNvPicPr>
            <a:picLocks noRot="1" noChangeAspect="1"/>
          </p:cNvPicPr>
          <p:nvPr>
            <a:audioFile r:link="rId1"/>
          </p:nvPr>
        </p:nvPicPr>
        <p:blipFill>
          <a:blip r:embed="rId3" cstate="print"/>
          <a:stretch>
            <a:fillRect/>
          </a:stretch>
        </p:blipFill>
        <p:spPr>
          <a:xfrm>
            <a:off x="7315200" y="8382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5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Curriculum-Framing Questions</a:t>
            </a:r>
          </a:p>
        </p:txBody>
      </p:sp>
      <p:sp>
        <p:nvSpPr>
          <p:cNvPr id="6147" name="Rectangle 3"/>
          <p:cNvSpPr>
            <a:spLocks noGrp="1" noChangeArrowheads="1"/>
          </p:cNvSpPr>
          <p:nvPr>
            <p:ph idx="1"/>
          </p:nvPr>
        </p:nvSpPr>
        <p:spPr/>
        <p:txBody>
          <a:bodyPr>
            <a:normAutofit/>
          </a:bodyPr>
          <a:lstStyle/>
          <a:p>
            <a:r>
              <a:rPr lang="en-US" sz="2800" b="1" dirty="0" smtClean="0"/>
              <a:t>Essential Question </a:t>
            </a:r>
            <a:br>
              <a:rPr lang="en-US" sz="2800" b="1" dirty="0" smtClean="0"/>
            </a:br>
            <a:r>
              <a:rPr lang="en-US" sz="2400" dirty="0" smtClean="0"/>
              <a:t> How do humans respond to injustice?</a:t>
            </a:r>
            <a:endParaRPr lang="en-US" sz="2400" b="1" dirty="0" smtClean="0"/>
          </a:p>
          <a:p>
            <a:r>
              <a:rPr lang="en-US" sz="2800" b="1" dirty="0" smtClean="0"/>
              <a:t>Unit Questions</a:t>
            </a:r>
          </a:p>
          <a:p>
            <a:pPr lvl="1"/>
            <a:r>
              <a:rPr lang="en-US" sz="2000" dirty="0" smtClean="0"/>
              <a:t> What makes people feel powerless or threatened? </a:t>
            </a:r>
          </a:p>
          <a:p>
            <a:pPr lvl="1"/>
            <a:r>
              <a:rPr lang="en-US" sz="2000" dirty="0" smtClean="0"/>
              <a:t>Why do some people respond with anger/violence, while others respond peacefully?</a:t>
            </a:r>
          </a:p>
          <a:p>
            <a:pPr lvl="1"/>
            <a:r>
              <a:rPr lang="en-US" sz="2000" dirty="0" smtClean="0"/>
              <a:t>What specific violent and peaceful responses to injustice are evident throughout history? </a:t>
            </a:r>
          </a:p>
          <a:p>
            <a:pPr lvl="1"/>
            <a:r>
              <a:rPr lang="en-US" sz="2000" dirty="0" smtClean="0"/>
              <a:t>What were the effects of each of these responses both short-term and long-term? </a:t>
            </a:r>
            <a:endParaRPr lang="en-US" sz="2000" b="1" dirty="0" smtClean="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8" presetClass="path" presetSubtype="0" accel="50000" decel="50000" fill="hold" grpId="0" nodeType="clickEffect">
                                  <p:stCondLst>
                                    <p:cond delay="0"/>
                                  </p:stCondLst>
                                  <p:childTnLst>
                                    <p:animMotion origin="layout" path="M 0 0 C 0.008 0.008 0.017 0.016 0.021 0.026 C 0.025 0.037 0.027 0.05 0.029 0.063 C 0.031 0.076 0.029 0.087 0.027 0.099 C 0.025 0.11 0.022 0.122 0.015 0.132 C 0.009 0.142 -0.001 0.15 -0.012 0.156 C -0.022 0.162 -0.034 0.166 -0.046 0.168 C -0.058 0.17 -0.07 0.17 -0.081 0.168 C -0.093 0.166 -0.104 0.161 -0.113 0.153 C -0.122 0.146 -0.13 0.137 -0.134 0.126 C -0.139 0.116 -0.141 0.102 -0.141 0.091 C -0.142 0.08 -0.141 0.067 -0.136 0.056 C -0.131 0.046 -0.122 0.038 -0.11 0.034 C -0.098 0.031 -0.086 0.035 -0.078 0.042 C -0.071 0.049 -0.066 0.06 -0.065 0.073 C -0.065 0.086 -0.066 0.098 -0.071 0.108 C -0.076 0.118 -0.075 0.12 -0.095 0.133 C -0.113 0.147 -0.131 0.143 -0.142 0.144 C -0.153 0.144 -0.162 0.14 -0.173 0.136 C -0.185 0.131 -0.195 0.122 -0.202 0.114 C -0.209 0.106 -0.212 0.096 -0.216 0.08 C -0.219 0.064 -0.219 0.056 -0.219 0.044 C -0.219 0.032 -0.219 0.02 -0.219 0.008 E" pathEditMode="relative" ptsTypes="">
                                      <p:cBhvr>
                                        <p:cTn id="30" dur="2000" fill="hold"/>
                                        <p:tgtEl>
                                          <p:spTgt spid="6146"/>
                                        </p:tgtEl>
                                        <p:attrNameLst>
                                          <p:attrName>ppt_x</p:attrName>
                                          <p:attrName>ppt_y</p:attrName>
                                        </p:attrNameLst>
                                      </p:cBhvr>
                                    </p:animMotion>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 Framing Questions</a:t>
            </a:r>
            <a:endParaRPr lang="en-US" dirty="0"/>
          </a:p>
        </p:txBody>
      </p:sp>
      <p:sp>
        <p:nvSpPr>
          <p:cNvPr id="3" name="Content Placeholder 2"/>
          <p:cNvSpPr>
            <a:spLocks noGrp="1"/>
          </p:cNvSpPr>
          <p:nvPr>
            <p:ph idx="1"/>
          </p:nvPr>
        </p:nvSpPr>
        <p:spPr>
          <a:xfrm>
            <a:off x="914400" y="1447800"/>
            <a:ext cx="7772400" cy="4572000"/>
          </a:xfrm>
        </p:spPr>
        <p:txBody>
          <a:bodyPr>
            <a:normAutofit fontScale="47500" lnSpcReduction="20000"/>
          </a:bodyPr>
          <a:lstStyle/>
          <a:p>
            <a:pPr>
              <a:buNone/>
            </a:pPr>
            <a:r>
              <a:rPr lang="en-US" sz="3800" b="1" dirty="0" smtClean="0"/>
              <a:t>Content Questions</a:t>
            </a:r>
          </a:p>
          <a:p>
            <a:pPr marL="411480" lvl="1" indent="-342900">
              <a:spcBef>
                <a:spcPts val="700"/>
              </a:spcBef>
              <a:buClr>
                <a:schemeClr val="tx2"/>
              </a:buClr>
              <a:buSzPct val="95000"/>
              <a:buFont typeface="Wingdings"/>
              <a:buChar char=""/>
            </a:pPr>
            <a:r>
              <a:rPr lang="en-US" sz="3400" dirty="0" smtClean="0"/>
              <a:t>What specific violent and peaceful responses to injustice  were evident in the US in the 1960s? What were the effects of each of these responses both short-term and long-term? </a:t>
            </a:r>
          </a:p>
          <a:p>
            <a:pPr lvl="0"/>
            <a:r>
              <a:rPr lang="en-US" sz="3400" dirty="0" smtClean="0"/>
              <a:t>What caused the Watts Riots of 1965? What happened during? What were the human and financial costs?</a:t>
            </a:r>
          </a:p>
          <a:p>
            <a:pPr lvl="0"/>
            <a:r>
              <a:rPr lang="en-US" sz="3400" dirty="0" smtClean="0"/>
              <a:t>Assassination of RFK (1968): Who did it? Where, when? Events? What conspiracy theories surround it? </a:t>
            </a:r>
          </a:p>
          <a:p>
            <a:pPr lvl="0"/>
            <a:r>
              <a:rPr lang="en-US" sz="3400" dirty="0" smtClean="0"/>
              <a:t>Assassination of MLK (1968): Who did it? Where, when? Events? What conspiracy theories surround it? What speech did he give the night before and how does it relate?</a:t>
            </a:r>
          </a:p>
          <a:p>
            <a:pPr lvl="0"/>
            <a:r>
              <a:rPr lang="en-US" sz="3400" dirty="0" smtClean="0"/>
              <a:t>What caused the protests and rioting at the 1968 Democratic National Convention? Who were the leaders/who was involved? What happened during? What happened as a result?</a:t>
            </a:r>
          </a:p>
          <a:p>
            <a:pPr lvl="0"/>
            <a:r>
              <a:rPr lang="en-US" sz="3400" dirty="0" smtClean="0"/>
              <a:t>What caused the “black power" protests at the 1968 Olympics? Which athletes were involved? What different ways did they protest? What happened to the athletes who took part?</a:t>
            </a:r>
          </a:p>
          <a:p>
            <a:r>
              <a:rPr lang="en-US" sz="3400" dirty="0" smtClean="0"/>
              <a:t>What caused the Twelfth Street Riot in Detroit in 1967? What happened during? What were the human and financial costs?</a:t>
            </a:r>
            <a:endParaRPr lang="en-US" sz="3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n-US" dirty="0" smtClean="0"/>
              <a:t>Days of Rage Project</a:t>
            </a:r>
          </a:p>
        </p:txBody>
      </p:sp>
      <p:sp>
        <p:nvSpPr>
          <p:cNvPr id="7171" name="Rectangle 3"/>
          <p:cNvSpPr>
            <a:spLocks noGrp="1" noChangeArrowheads="1"/>
          </p:cNvSpPr>
          <p:nvPr>
            <p:ph idx="1"/>
          </p:nvPr>
        </p:nvSpPr>
        <p:spPr>
          <a:xfrm>
            <a:off x="1447800" y="1600200"/>
            <a:ext cx="7239000" cy="1066800"/>
          </a:xfrm>
        </p:spPr>
        <p:txBody>
          <a:bodyPr/>
          <a:lstStyle/>
          <a:p>
            <a:pPr marL="0" indent="0" eaLnBrk="1" hangingPunct="1">
              <a:buFontTx/>
              <a:buNone/>
              <a:tabLst>
                <a:tab pos="344488" algn="l"/>
              </a:tabLst>
            </a:pPr>
            <a:r>
              <a:rPr lang="en-US" dirty="0" smtClean="0"/>
              <a:t>This project will help my students develop 21</a:t>
            </a:r>
            <a:r>
              <a:rPr lang="en-US" baseline="30000" dirty="0" smtClean="0"/>
              <a:t>st</a:t>
            </a:r>
            <a:r>
              <a:rPr lang="en-US" dirty="0" smtClean="0"/>
              <a:t> century skills through:</a:t>
            </a:r>
          </a:p>
        </p:txBody>
      </p:sp>
      <p:sp>
        <p:nvSpPr>
          <p:cNvPr id="7172" name="Text Box 4"/>
          <p:cNvSpPr txBox="1">
            <a:spLocks noChangeArrowheads="1"/>
          </p:cNvSpPr>
          <p:nvPr/>
        </p:nvSpPr>
        <p:spPr bwMode="auto">
          <a:xfrm>
            <a:off x="1524000" y="2667000"/>
            <a:ext cx="7239000" cy="3600986"/>
          </a:xfrm>
          <a:prstGeom prst="rect">
            <a:avLst/>
          </a:prstGeom>
          <a:noFill/>
          <a:ln w="9525">
            <a:noFill/>
            <a:miter lim="800000"/>
            <a:headEnd/>
            <a:tailEnd/>
          </a:ln>
        </p:spPr>
        <p:txBody>
          <a:bodyPr>
            <a:spAutoFit/>
          </a:bodyPr>
          <a:lstStyle/>
          <a:p>
            <a:pPr marL="231775" indent="-231775">
              <a:buFontTx/>
              <a:buChar char="•"/>
            </a:pPr>
            <a:r>
              <a:rPr lang="en-US" sz="2400" dirty="0" smtClean="0">
                <a:solidFill>
                  <a:schemeClr val="tx2"/>
                </a:solidFill>
              </a:rPr>
              <a:t>Collaboration </a:t>
            </a:r>
            <a:r>
              <a:rPr lang="en-US" sz="2400" dirty="0">
                <a:solidFill>
                  <a:schemeClr val="tx2"/>
                </a:solidFill>
              </a:rPr>
              <a:t>with peers.</a:t>
            </a:r>
          </a:p>
          <a:p>
            <a:pPr marL="231775" indent="-231775">
              <a:buFontTx/>
              <a:buChar char="•"/>
            </a:pPr>
            <a:r>
              <a:rPr lang="en-US" sz="2400" dirty="0" smtClean="0">
                <a:solidFill>
                  <a:schemeClr val="tx2"/>
                </a:solidFill>
              </a:rPr>
              <a:t>Research on the Internet to find information</a:t>
            </a:r>
            <a:endParaRPr lang="en-US" sz="2400" dirty="0">
              <a:solidFill>
                <a:schemeClr val="tx2"/>
              </a:solidFill>
            </a:endParaRPr>
          </a:p>
          <a:p>
            <a:pPr marL="231775" indent="-231775">
              <a:buFontTx/>
              <a:buChar char="•"/>
            </a:pPr>
            <a:r>
              <a:rPr lang="en-US" sz="2400" dirty="0" smtClean="0">
                <a:solidFill>
                  <a:schemeClr val="tx2"/>
                </a:solidFill>
              </a:rPr>
              <a:t>Evaluation of the accuracy and relevance of the information.</a:t>
            </a:r>
          </a:p>
          <a:p>
            <a:pPr marL="231775" indent="-231775">
              <a:buFontTx/>
              <a:buChar char="•"/>
            </a:pPr>
            <a:r>
              <a:rPr lang="en-US" sz="2400" dirty="0" smtClean="0">
                <a:solidFill>
                  <a:schemeClr val="tx2"/>
                </a:solidFill>
              </a:rPr>
              <a:t>Evaluation of the relevance of music/pictures to their topic.</a:t>
            </a:r>
            <a:endParaRPr lang="en-US" sz="2400" dirty="0">
              <a:solidFill>
                <a:schemeClr val="tx2"/>
              </a:solidFill>
            </a:endParaRPr>
          </a:p>
          <a:p>
            <a:pPr marL="231775" indent="-231775">
              <a:buFontTx/>
              <a:buChar char="•"/>
            </a:pPr>
            <a:r>
              <a:rPr lang="en-US" sz="2400" dirty="0" smtClean="0">
                <a:solidFill>
                  <a:schemeClr val="tx2"/>
                </a:solidFill>
              </a:rPr>
              <a:t>Composition/creation of a “digital story” to communicate their learning.</a:t>
            </a:r>
            <a:endParaRPr lang="en-US" sz="2400" dirty="0">
              <a:solidFill>
                <a:schemeClr val="tx2"/>
              </a:solidFill>
            </a:endParaRPr>
          </a:p>
          <a:p>
            <a:pPr marL="231775" indent="-231775">
              <a:spcBef>
                <a:spcPct val="50000"/>
              </a:spcBef>
            </a:pPr>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371600" y="304800"/>
            <a:ext cx="7315200" cy="1143000"/>
          </a:xfrm>
        </p:spPr>
        <p:txBody>
          <a:bodyPr/>
          <a:lstStyle/>
          <a:p>
            <a:pPr eaLnBrk="1" hangingPunct="1"/>
            <a:r>
              <a:rPr lang="en-US" sz="3600" dirty="0" smtClean="0"/>
              <a:t>Gauging Student Needs Assessment</a:t>
            </a:r>
          </a:p>
        </p:txBody>
      </p:sp>
      <p:sp>
        <p:nvSpPr>
          <p:cNvPr id="1028" name="Text Box 7"/>
          <p:cNvSpPr txBox="1">
            <a:spLocks noChangeArrowheads="1"/>
          </p:cNvSpPr>
          <p:nvPr/>
        </p:nvSpPr>
        <p:spPr bwMode="auto">
          <a:xfrm>
            <a:off x="1371600" y="1600200"/>
            <a:ext cx="7162800" cy="4801314"/>
          </a:xfrm>
          <a:prstGeom prst="rect">
            <a:avLst/>
          </a:prstGeom>
          <a:noFill/>
          <a:ln w="9525">
            <a:noFill/>
            <a:miter lim="800000"/>
            <a:headEnd/>
            <a:tailEnd/>
          </a:ln>
        </p:spPr>
        <p:txBody>
          <a:bodyPr wrap="square">
            <a:spAutoFit/>
          </a:bodyPr>
          <a:lstStyle/>
          <a:p>
            <a:pPr lvl="1"/>
            <a:r>
              <a:rPr lang="en-US" b="1" dirty="0">
                <a:latin typeface="+mn-lt"/>
              </a:rPr>
              <a:t>Purpose of the </a:t>
            </a:r>
            <a:r>
              <a:rPr lang="en-US" b="1" dirty="0" smtClean="0">
                <a:latin typeface="+mn-lt"/>
              </a:rPr>
              <a:t>Anticipation Guide Pre-Assessment</a:t>
            </a:r>
            <a:endParaRPr lang="en-US" dirty="0">
              <a:latin typeface="+mn-lt"/>
            </a:endParaRPr>
          </a:p>
          <a:p>
            <a:pPr lvl="1"/>
            <a:r>
              <a:rPr lang="en-US" dirty="0">
                <a:latin typeface="+mn-lt"/>
              </a:rPr>
              <a:t>To gather information about what students </a:t>
            </a:r>
            <a:r>
              <a:rPr lang="en-US" dirty="0" smtClean="0">
                <a:latin typeface="+mn-lt"/>
              </a:rPr>
              <a:t>think about the Essential and Unit questions </a:t>
            </a:r>
            <a:r>
              <a:rPr lang="en-US" dirty="0">
                <a:latin typeface="+mn-lt"/>
              </a:rPr>
              <a:t> </a:t>
            </a:r>
            <a:r>
              <a:rPr lang="en-US" dirty="0" smtClean="0">
                <a:latin typeface="+mn-lt"/>
              </a:rPr>
              <a:t>related to the content—to activate their prior knowledge and stimulate interest in the topic.</a:t>
            </a:r>
          </a:p>
          <a:p>
            <a:pPr lvl="1"/>
            <a:endParaRPr lang="en-US" b="1" dirty="0" smtClean="0">
              <a:latin typeface="+mn-lt"/>
            </a:endParaRPr>
          </a:p>
          <a:p>
            <a:pPr lvl="1"/>
            <a:r>
              <a:rPr lang="en-US" b="1" dirty="0" smtClean="0">
                <a:latin typeface="+mn-lt"/>
              </a:rPr>
              <a:t>Purpose of the K-W-L Pre-Assessment</a:t>
            </a:r>
            <a:endParaRPr lang="en-US" dirty="0" smtClean="0">
              <a:latin typeface="+mn-lt"/>
            </a:endParaRPr>
          </a:p>
          <a:p>
            <a:pPr lvl="1"/>
            <a:r>
              <a:rPr lang="en-US" dirty="0" smtClean="0">
                <a:latin typeface="+mn-lt"/>
              </a:rPr>
              <a:t>To determine student prior knowledge regarding unit content</a:t>
            </a:r>
          </a:p>
          <a:p>
            <a:pPr lvl="1"/>
            <a:endParaRPr lang="en-US" dirty="0">
              <a:latin typeface="+mn-lt"/>
            </a:endParaRPr>
          </a:p>
          <a:p>
            <a:pPr lvl="1"/>
            <a:r>
              <a:rPr lang="en-US" b="1" dirty="0">
                <a:latin typeface="+mn-lt"/>
              </a:rPr>
              <a:t>What I want to learn from my students?</a:t>
            </a:r>
            <a:endParaRPr lang="en-US" dirty="0">
              <a:latin typeface="+mn-lt"/>
            </a:endParaRPr>
          </a:p>
          <a:p>
            <a:pPr lvl="1"/>
            <a:r>
              <a:rPr lang="en-US" dirty="0" smtClean="0">
                <a:latin typeface="+mn-lt"/>
              </a:rPr>
              <a:t>What do students know about the events of the 1960s? </a:t>
            </a:r>
          </a:p>
          <a:p>
            <a:pPr lvl="1"/>
            <a:endParaRPr lang="en-US" b="1" dirty="0">
              <a:latin typeface="+mn-lt"/>
            </a:endParaRPr>
          </a:p>
          <a:p>
            <a:pPr lvl="1"/>
            <a:r>
              <a:rPr lang="en-US" b="1" dirty="0">
                <a:latin typeface="+mn-lt"/>
              </a:rPr>
              <a:t>How I have tried to promote higher-order thinking?</a:t>
            </a:r>
            <a:endParaRPr lang="en-US" dirty="0">
              <a:latin typeface="+mn-lt"/>
            </a:endParaRPr>
          </a:p>
          <a:p>
            <a:pPr lvl="1"/>
            <a:r>
              <a:rPr lang="en-US" dirty="0" smtClean="0">
                <a:latin typeface="+mn-lt"/>
              </a:rPr>
              <a:t>The anticipation guide asks students to evaluate, apply, and judge based on their own opinions and experiences. The K-W-L chart will be used to help students determine what they need to research about their topics.</a:t>
            </a:r>
          </a:p>
          <a:p>
            <a:pPr lvl="1"/>
            <a:endParaRPr lang="en-US" b="1" dirty="0">
              <a:latin typeface="Garamond" pitchFamily="18" charset="0"/>
            </a:endParaRPr>
          </a:p>
        </p:txBody>
      </p:sp>
      <p:pic>
        <p:nvPicPr>
          <p:cNvPr id="1029" name="Picture 5" descr="C:\Program Files\Microsoft Office\MEDIA\CAGCAT10\j0217698.wmf">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4720" y="436518"/>
            <a:ext cx="1249680" cy="1143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1">
              <a:buNone/>
            </a:pPr>
            <a:r>
              <a:rPr lang="en-US" b="1" dirty="0" smtClean="0"/>
              <a:t>How the assessment information helps me and my students plan for upcoming activities in the unit?</a:t>
            </a:r>
            <a:endParaRPr lang="en-US" dirty="0" smtClean="0"/>
          </a:p>
          <a:p>
            <a:pPr lvl="1"/>
            <a:r>
              <a:rPr lang="en-US" sz="2400" dirty="0" smtClean="0"/>
              <a:t>If students do not have any knowledge of the topic, I will know if I need to direct them to specific websites rather than allow them to search for information without guidance.</a:t>
            </a:r>
          </a:p>
          <a:p>
            <a:pPr lvl="1"/>
            <a:r>
              <a:rPr lang="en-US" sz="2400" dirty="0" smtClean="0"/>
              <a:t>Students will be able to use the K-W-L to create questions for research and to gauge their own learning.</a:t>
            </a:r>
          </a:p>
          <a:p>
            <a:endParaRPr lang="en-US" dirty="0"/>
          </a:p>
        </p:txBody>
      </p:sp>
      <p:sp>
        <p:nvSpPr>
          <p:cNvPr id="4" name="Rectangle 2"/>
          <p:cNvSpPr>
            <a:spLocks noGrp="1" noChangeArrowheads="1"/>
          </p:cNvSpPr>
          <p:nvPr>
            <p:ph type="title"/>
          </p:nvPr>
        </p:nvSpPr>
        <p:spPr/>
        <p:txBody>
          <a:bodyPr/>
          <a:lstStyle/>
          <a:p>
            <a:pPr eaLnBrk="1" hangingPunct="1"/>
            <a:r>
              <a:rPr lang="en-US" sz="3600" dirty="0" smtClean="0"/>
              <a:t>Gauging Student Needs Assessment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p:cNvSpPr>
            <a:spLocks noGrp="1" noChangeArrowheads="1"/>
          </p:cNvSpPr>
          <p:nvPr>
            <p:ph type="title"/>
          </p:nvPr>
        </p:nvSpPr>
        <p:spPr>
          <a:xfrm>
            <a:off x="1143000" y="274638"/>
            <a:ext cx="7543800" cy="1143000"/>
          </a:xfrm>
          <a:noFill/>
        </p:spPr>
        <p:txBody>
          <a:bodyPr/>
          <a:lstStyle/>
          <a:p>
            <a:pPr algn="ctr" eaLnBrk="1" hangingPunct="1"/>
            <a:r>
              <a:rPr lang="en-US" dirty="0" smtClean="0"/>
              <a:t>My Goals for the Course</a:t>
            </a:r>
          </a:p>
        </p:txBody>
      </p:sp>
      <p:sp>
        <p:nvSpPr>
          <p:cNvPr id="8194" name="Rectangle 3"/>
          <p:cNvSpPr>
            <a:spLocks noGrp="1" noChangeArrowheads="1"/>
          </p:cNvSpPr>
          <p:nvPr>
            <p:ph idx="1"/>
          </p:nvPr>
        </p:nvSpPr>
        <p:spPr/>
        <p:txBody>
          <a:bodyPr>
            <a:normAutofit fontScale="92500"/>
          </a:bodyPr>
          <a:lstStyle/>
          <a:p>
            <a:pPr eaLnBrk="1" hangingPunct="1"/>
            <a:r>
              <a:rPr lang="en-US" sz="2800" dirty="0" smtClean="0"/>
              <a:t>Help students understand that people react different ways to the injustice in their lives.</a:t>
            </a:r>
          </a:p>
          <a:p>
            <a:pPr eaLnBrk="1" hangingPunct="1">
              <a:buNone/>
            </a:pPr>
            <a:endParaRPr lang="en-US" sz="2400" dirty="0" smtClean="0"/>
          </a:p>
          <a:p>
            <a:pPr eaLnBrk="1" hangingPunct="1"/>
            <a:r>
              <a:rPr lang="en-US" sz="2800" dirty="0" smtClean="0"/>
              <a:t>Help students evaluate others’ reactions to injustice/think about how they react to injustice and evaluate the effectiveness of choices people make.</a:t>
            </a:r>
          </a:p>
          <a:p>
            <a:pPr eaLnBrk="1" hangingPunct="1">
              <a:buNone/>
            </a:pPr>
            <a:endParaRPr lang="en-US" sz="2800" dirty="0" smtClean="0"/>
          </a:p>
          <a:p>
            <a:pPr eaLnBrk="1" hangingPunct="1"/>
            <a:r>
              <a:rPr lang="en-US" sz="2800" dirty="0" smtClean="0"/>
              <a:t>Learn about digital storytelling and how it can help students become aware of how media can be used easily to create bias/show one side of an issue.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371600" y="533400"/>
            <a:ext cx="7315200" cy="1143000"/>
          </a:xfrm>
        </p:spPr>
        <p:txBody>
          <a:bodyPr/>
          <a:lstStyle/>
          <a:p>
            <a:pPr algn="ctr" eaLnBrk="1" hangingPunct="1"/>
            <a:r>
              <a:rPr lang="en-US" smtClean="0"/>
              <a:t>Goals for My Students </a:t>
            </a:r>
          </a:p>
        </p:txBody>
      </p:sp>
      <p:sp>
        <p:nvSpPr>
          <p:cNvPr id="9219" name="Rectangle 3"/>
          <p:cNvSpPr>
            <a:spLocks noGrp="1" noChangeArrowheads="1"/>
          </p:cNvSpPr>
          <p:nvPr>
            <p:ph idx="1"/>
          </p:nvPr>
        </p:nvSpPr>
        <p:spPr>
          <a:xfrm>
            <a:off x="1371600" y="1371600"/>
            <a:ext cx="7239000" cy="4525963"/>
          </a:xfrm>
        </p:spPr>
        <p:txBody>
          <a:bodyPr>
            <a:normAutofit fontScale="92500" lnSpcReduction="10000"/>
          </a:bodyPr>
          <a:lstStyle/>
          <a:p>
            <a:pPr eaLnBrk="1" hangingPunct="1"/>
            <a:r>
              <a:rPr lang="en-US" sz="2400" dirty="0" smtClean="0"/>
              <a:t>To think like historians by:</a:t>
            </a:r>
          </a:p>
          <a:p>
            <a:pPr eaLnBrk="1" hangingPunct="1">
              <a:buNone/>
            </a:pPr>
            <a:endParaRPr lang="en-US" sz="2400" dirty="0" smtClean="0"/>
          </a:p>
          <a:p>
            <a:pPr lvl="1"/>
            <a:r>
              <a:rPr lang="en-US" sz="2000" dirty="0" smtClean="0"/>
              <a:t>Exploring multiple causes of events</a:t>
            </a:r>
          </a:p>
          <a:p>
            <a:pPr lvl="1"/>
            <a:r>
              <a:rPr lang="en-US" sz="2000" dirty="0" smtClean="0"/>
              <a:t>Looking at multiple perspectives of events</a:t>
            </a:r>
          </a:p>
          <a:p>
            <a:pPr lvl="1"/>
            <a:r>
              <a:rPr lang="en-US" sz="2000" dirty="0" smtClean="0"/>
              <a:t>Identifying the immediate effects of events</a:t>
            </a:r>
          </a:p>
          <a:p>
            <a:pPr lvl="1"/>
            <a:r>
              <a:rPr lang="en-US" sz="2000" dirty="0" smtClean="0"/>
              <a:t>Identifying long-term implications of events</a:t>
            </a:r>
          </a:p>
          <a:p>
            <a:pPr lvl="1"/>
            <a:endParaRPr lang="en-US" dirty="0" smtClean="0"/>
          </a:p>
          <a:p>
            <a:pPr eaLnBrk="1" hangingPunct="1"/>
            <a:r>
              <a:rPr lang="en-US" sz="2400" dirty="0" smtClean="0"/>
              <a:t>To improve their technology and research skills by:</a:t>
            </a:r>
          </a:p>
          <a:p>
            <a:pPr lvl="1"/>
            <a:r>
              <a:rPr lang="en-US" sz="2000" dirty="0" smtClean="0"/>
              <a:t>Asking questions about reliability and accuracy of websites and information sources</a:t>
            </a:r>
          </a:p>
          <a:p>
            <a:pPr lvl="1"/>
            <a:r>
              <a:rPr lang="en-US" sz="2000" dirty="0" smtClean="0"/>
              <a:t>Learning to download video, pictures, and music </a:t>
            </a:r>
          </a:p>
          <a:p>
            <a:pPr lvl="1"/>
            <a:r>
              <a:rPr lang="en-US" sz="2000" dirty="0" smtClean="0"/>
              <a:t>Use a “digital storytelling” program to create a multimedia presentation that is content-rich yet emotionally moving</a:t>
            </a:r>
          </a:p>
          <a:p>
            <a:pPr lvl="1"/>
            <a:endParaRPr lang="en-US"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1320</TotalTime>
  <Words>804</Words>
  <Application>Microsoft Office PowerPoint</Application>
  <PresentationFormat>On-screen Show (4:3)</PresentationFormat>
  <Paragraphs>69</Paragraphs>
  <Slides>11</Slides>
  <Notes>0</Notes>
  <HiddenSlides>0</HiddenSlides>
  <MMClips>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Metro</vt:lpstr>
      <vt:lpstr>Days of Rage</vt:lpstr>
      <vt:lpstr>Unit Summary</vt:lpstr>
      <vt:lpstr>Curriculum-Framing Questions</vt:lpstr>
      <vt:lpstr>Curriculum Framing Questions</vt:lpstr>
      <vt:lpstr>Days of Rage Project</vt:lpstr>
      <vt:lpstr>Gauging Student Needs Assessment</vt:lpstr>
      <vt:lpstr>Gauging Student Needs Assessment</vt:lpstr>
      <vt:lpstr>My Goals for the Course</vt:lpstr>
      <vt:lpstr>Goals for My Students </vt:lpstr>
      <vt:lpstr>Request for Feedback</vt:lpstr>
      <vt:lpstr>Works Cited</vt:lpstr>
    </vt:vector>
  </TitlesOfParts>
  <Company>Intel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it possible to conquer the impossible?</dc:title>
  <dc:creator>cbaker1X</dc:creator>
  <cp:lastModifiedBy>default</cp:lastModifiedBy>
  <cp:revision>25</cp:revision>
  <dcterms:created xsi:type="dcterms:W3CDTF">2006-09-14T16:17:37Z</dcterms:created>
  <dcterms:modified xsi:type="dcterms:W3CDTF">2010-06-24T18:33:49Z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oject Phase">
    <vt:lpwstr>Module 2</vt:lpwstr>
  </property>
</Properties>
</file>